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7"/>
  </p:notesMasterIdLst>
  <p:handoutMasterIdLst>
    <p:handoutMasterId r:id="rId38"/>
  </p:handoutMasterIdLst>
  <p:sldIdLst>
    <p:sldId id="256" r:id="rId4"/>
    <p:sldId id="258" r:id="rId5"/>
    <p:sldId id="259" r:id="rId6"/>
    <p:sldId id="285" r:id="rId7"/>
    <p:sldId id="286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5" r:id="rId35"/>
    <p:sldId id="31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9">
          <p15:clr>
            <a:srgbClr val="A4A3A4"/>
          </p15:clr>
        </p15:guide>
        <p15:guide id="2" orient="horz" pos="2182">
          <p15:clr>
            <a:srgbClr val="A4A3A4"/>
          </p15:clr>
        </p15:guide>
        <p15:guide id="3" orient="horz" pos="605">
          <p15:clr>
            <a:srgbClr val="A4A3A4"/>
          </p15:clr>
        </p15:guide>
        <p15:guide id="4" orient="horz" pos="655">
          <p15:clr>
            <a:srgbClr val="A4A3A4"/>
          </p15:clr>
        </p15:guide>
        <p15:guide id="5" orient="horz" pos="4239">
          <p15:clr>
            <a:srgbClr val="A4A3A4"/>
          </p15:clr>
        </p15:guide>
        <p15:guide id="6" orient="horz" pos="4055">
          <p15:clr>
            <a:srgbClr val="A4A3A4"/>
          </p15:clr>
        </p15:guide>
        <p15:guide id="7" pos="2880">
          <p15:clr>
            <a:srgbClr val="A4A3A4"/>
          </p15:clr>
        </p15:guide>
        <p15:guide id="8" pos="5617">
          <p15:clr>
            <a:srgbClr val="A4A3A4"/>
          </p15:clr>
        </p15:guide>
        <p15:guide id="9" pos="3238">
          <p15:clr>
            <a:srgbClr val="A4A3A4"/>
          </p15:clr>
        </p15:guide>
        <p15:guide id="10" pos="149">
          <p15:clr>
            <a:srgbClr val="A4A3A4"/>
          </p15:clr>
        </p15:guide>
        <p15:guide id="11" pos="47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3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1722" y="84"/>
      </p:cViewPr>
      <p:guideLst>
        <p:guide orient="horz" pos="1259"/>
        <p:guide orient="horz" pos="2182"/>
        <p:guide orient="horz" pos="605"/>
        <p:guide orient="horz" pos="655"/>
        <p:guide orient="horz" pos="4239"/>
        <p:guide orient="horz" pos="4055"/>
        <p:guide pos="2880"/>
        <p:guide pos="5617"/>
        <p:guide pos="3238"/>
        <p:guide pos="149"/>
        <p:guide pos="470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-322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Arial" pitchFamily="34" charset="0"/>
              </a:rPr>
              <a:t>Raytheon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104DB-5A84-4417-9505-9949D8449EC3}" type="datetimeFigureOut">
              <a:rPr lang="en-US" smtClean="0">
                <a:latin typeface="Arial" pitchFamily="34" charset="0"/>
              </a:rPr>
              <a:pPr/>
              <a:t>6/7/2019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DAC55-62D0-4EAE-A230-0CCA3BD4BC39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47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r>
              <a:rPr lang="en-US" dirty="0" smtClean="0"/>
              <a:t>Raytheon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FC1312E8-DAE4-4DB4-9959-6EFE043C5908}" type="datetimeFigureOut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0D02AC4-1C81-4AB4-8D73-92191CCF54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663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3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2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35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0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428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96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0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81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5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6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1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75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59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56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95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14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6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33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40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77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425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24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14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85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78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94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6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95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6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46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88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1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Raytheon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02AC4-1C81-4AB4-8D73-92191CCF549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33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Alternate 1">
    <p:bg bwMode="auto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140324" y="1998663"/>
            <a:ext cx="3763963" cy="1465262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5140325" y="4128117"/>
            <a:ext cx="3763963" cy="1278384"/>
          </a:xfrm>
        </p:spPr>
        <p:txBody>
          <a:bodyPr vert="horz" lIns="0" tIns="0" rIns="0" bIns="0" rtlCol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Confidential"/>
          <p:cNvSpPr/>
          <p:nvPr userDrawn="1"/>
        </p:nvSpPr>
        <p:spPr>
          <a:xfrm>
            <a:off x="3881362" y="6209186"/>
            <a:ext cx="510712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Copyright © 2012 Raytheon Company. All rights reserved. </a:t>
            </a:r>
            <a:b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9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Customer Success Is Our Mission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 a registered trademark of Raytheon Company.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Alternate 2">
    <p:bg bwMode="auto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140324" y="1998663"/>
            <a:ext cx="3763963" cy="1465262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5140325" y="4128117"/>
            <a:ext cx="3763963" cy="1278384"/>
          </a:xfrm>
        </p:spPr>
        <p:txBody>
          <a:bodyPr vert="horz" lIns="0" tIns="0" rIns="0" bIns="0" rtlCol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Confidential"/>
          <p:cNvSpPr/>
          <p:nvPr userDrawn="1"/>
        </p:nvSpPr>
        <p:spPr>
          <a:xfrm>
            <a:off x="3881362" y="6209186"/>
            <a:ext cx="510712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Copyright © 2012 Raytheon Company. All rights reserved. </a:t>
            </a:r>
            <a:b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9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Customer Success Is Our Mission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 a registered trademark of Raytheon Company.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Alternate 3">
    <p:bg bwMode="auto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140324" y="1998663"/>
            <a:ext cx="3763963" cy="1465262"/>
          </a:xfrm>
        </p:spPr>
        <p:txBody>
          <a:bodyPr vert="horz" lIns="0" tIns="0" rIns="0" bIns="0" rtlCol="0"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6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5140325" y="4128117"/>
            <a:ext cx="3763963" cy="1278384"/>
          </a:xfrm>
        </p:spPr>
        <p:txBody>
          <a:bodyPr vert="horz" lIns="0" tIns="0" rIns="0" bIns="0" rtlCol="0" anchor="b" anchorCtr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Confidential"/>
          <p:cNvSpPr/>
          <p:nvPr userDrawn="1"/>
        </p:nvSpPr>
        <p:spPr>
          <a:xfrm>
            <a:off x="3881362" y="6209186"/>
            <a:ext cx="510712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Copyright © 2012 Raytheon Company. All rights reserved. </a:t>
            </a:r>
            <a:b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9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Customer Success Is Our Mission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 a registered trademark of Raytheon Company.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069974" y="3937000"/>
            <a:ext cx="7832726" cy="2057400"/>
          </a:xfrm>
          <a:noFill/>
          <a:ln w="9525"/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Subtitle</a:t>
            </a:r>
          </a:p>
        </p:txBody>
      </p: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1065213" y="2119313"/>
            <a:ext cx="7837487" cy="132715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44450" rIns="90487" bIns="4445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fidential"/>
          <p:cNvSpPr/>
          <p:nvPr userDrawn="1"/>
        </p:nvSpPr>
        <p:spPr>
          <a:xfrm>
            <a:off x="3881362" y="6209186"/>
            <a:ext cx="510712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Copyright © 2019 Raytheon Company. All rights reserved. </a:t>
            </a:r>
            <a:b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en-US" sz="9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Customer Success Is Our Mission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is a registered trademark of Raytheon Company.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724D0-DD0F-42EF-84DE-838DB5D26951}" type="datetime1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425926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039813"/>
            <a:ext cx="433228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Line 28"/>
          <p:cNvSpPr>
            <a:spLocks noChangeShapeType="1"/>
          </p:cNvSpPr>
          <p:nvPr userDrawn="1"/>
        </p:nvSpPr>
        <p:spPr bwMode="auto">
          <a:xfrm>
            <a:off x="8580438" y="6438900"/>
            <a:ext cx="0" cy="200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0389F-DE1D-44C7-B37E-89BCC2F680BE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91450" y="205418"/>
            <a:ext cx="1123157" cy="221047"/>
          </a:xfrm>
          <a:prstGeom prst="rect">
            <a:avLst/>
          </a:prstGeom>
        </p:spPr>
      </p:pic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6538" y="274638"/>
            <a:ext cx="7227887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538" y="1039813"/>
            <a:ext cx="866775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75400" y="6356350"/>
            <a:ext cx="21336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fld id="{7E42FB2E-ABA8-41CA-9C7C-28F5EB525474}" type="datetime1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61400" y="6356350"/>
            <a:ext cx="42068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fld id="{8D57DBB9-07C6-49AB-BFD5-E737C7E241F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49" r:id="rId3"/>
    <p:sldLayoutId id="2147483661" r:id="rId4"/>
    <p:sldLayoutId id="2147483650" r:id="rId5"/>
    <p:sldLayoutId id="2147483652" r:id="rId6"/>
    <p:sldLayoutId id="2147483654" r:id="rId7"/>
  </p:sldLayoutIdLst>
  <p:transition>
    <p:fade/>
  </p:transition>
  <p:hf hdr="0" ft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684213" indent="-22225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914400" indent="-230188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1144588" indent="-230188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SSOKppwpA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O-ymw7d_nYo" TargetMode="Externa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ORIA-Screwdriver-Professional-Precision-Smartphone/dp/B01E16J6RQ/ref=sr_1_8?keywords=JIS+%23000&amp;qid=1556738854&amp;s=gateway&amp;sr=8-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amazon.com/Longruner-Helicopter-Airplane-Controls-KY66-5/dp/B01NA80LUR/ref=sr_1_8?keywords=9g%2Bservo&amp;qid=1556738416&amp;s=gateway&amp;sr=8-8&amp;th=1" TargetMode="External"/><Relationship Id="rId4" Type="http://schemas.openxmlformats.org/officeDocument/2006/relationships/hyperlink" Target="https://github.com/OttoDIY/DIY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Bike Works Learning</a:t>
            </a:r>
          </a:p>
          <a:p>
            <a:r>
              <a:rPr lang="en-US" dirty="0" smtClean="0"/>
              <a:t>Robotics Otto Build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Uzma Nishat</a:t>
            </a:r>
          </a:p>
          <a:p>
            <a:r>
              <a:rPr lang="en-US" dirty="0" smtClean="0"/>
              <a:t>Ben Loftin</a:t>
            </a:r>
          </a:p>
          <a:p>
            <a:fld id="{06668A7F-5448-4D42-AE3F-E79FE312906D}" type="datetime1">
              <a:rPr lang="en-US" smtClean="0"/>
              <a:t>6/7/2019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4b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Easy step but </a:t>
            </a:r>
            <a:r>
              <a:rPr lang="en-US" dirty="0" smtClean="0"/>
              <a:t>be </a:t>
            </a:r>
            <a:r>
              <a:rPr lang="en-US" dirty="0" smtClean="0"/>
              <a:t>gentle and go in at angle</a:t>
            </a:r>
          </a:p>
          <a:p>
            <a:r>
              <a:rPr lang="en-US" dirty="0" smtClean="0"/>
              <a:t>Note that the weight of robot holds the feet in place</a:t>
            </a:r>
          </a:p>
          <a:p>
            <a:pPr lvl="1"/>
            <a:r>
              <a:rPr lang="en-US" dirty="0" smtClean="0"/>
              <a:t>Would be good with a dab of hot glue to hold in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Flat part of feet face outward on both sides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45" y="2959737"/>
            <a:ext cx="4972565" cy="30910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511" y="3253520"/>
            <a:ext cx="2193000" cy="20844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5421717" y="3123632"/>
            <a:ext cx="953683" cy="155366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70066" y="4407448"/>
            <a:ext cx="96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Front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129632" y="4124796"/>
            <a:ext cx="1219238" cy="85470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33312" y="2832707"/>
            <a:ext cx="221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Feet Orientation</a:t>
            </a:r>
          </a:p>
        </p:txBody>
      </p:sp>
    </p:spTree>
    <p:extLst>
      <p:ext uri="{BB962C8B-B14F-4D97-AF65-F5344CB8AC3E}">
        <p14:creationId xmlns:p14="http://schemas.microsoft.com/office/powerpoint/2010/main" val="17802398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/>
              <a:t>5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Make sure the motors rotate within the limits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746" t="6052" r="12247" b="6912"/>
          <a:stretch/>
        </p:blipFill>
        <p:spPr>
          <a:xfrm>
            <a:off x="2420893" y="1241951"/>
            <a:ext cx="4168240" cy="47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9674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Nano I / O Expansion Sensor Shield Module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35" y="3467831"/>
            <a:ext cx="4548278" cy="255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6a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Firmly but gently put the </a:t>
            </a:r>
            <a:r>
              <a:rPr lang="en-US" dirty="0" err="1" smtClean="0"/>
              <a:t>nano</a:t>
            </a:r>
            <a:r>
              <a:rPr lang="en-US" dirty="0" smtClean="0"/>
              <a:t> into the shield</a:t>
            </a:r>
          </a:p>
          <a:p>
            <a:pPr lvl="1"/>
            <a:r>
              <a:rPr lang="en-US" dirty="0" smtClean="0"/>
              <a:t>Make sure pins are pushed all the way flushed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Check for bent pins before inserting!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21717" y="3123632"/>
            <a:ext cx="186202" cy="100116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52715" y="2212627"/>
            <a:ext cx="22151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USB and power plug on same side</a:t>
            </a:r>
            <a:endParaRPr lang="en-US" sz="20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82" y="2580821"/>
            <a:ext cx="4498803" cy="30879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5118265" y="3123632"/>
            <a:ext cx="303452" cy="13079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50620" y="5664847"/>
            <a:ext cx="221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All the way flush</a:t>
            </a:r>
            <a:endParaRPr lang="en-US" sz="20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650116" y="4682117"/>
            <a:ext cx="2465676" cy="114040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681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344" y="1723462"/>
            <a:ext cx="3044890" cy="4071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6b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Install Sonar module before Arduino Nano into ‘head’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Must be done before Arduino board in ste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p 7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47234" y="2006744"/>
            <a:ext cx="343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Note Pin orientation</a:t>
            </a:r>
            <a:endParaRPr lang="en-US" sz="20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22" idx="1"/>
          </p:cNvCxnSpPr>
          <p:nvPr/>
        </p:nvCxnSpPr>
        <p:spPr>
          <a:xfrm flipH="1" flipV="1">
            <a:off x="4505013" y="2006744"/>
            <a:ext cx="1242221" cy="20005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122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/>
              <a:t>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Check ground brown wire goes to G pin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It is worth running a test program on motors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064" y="1666106"/>
            <a:ext cx="4665759" cy="41495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5498275" y="2101932"/>
            <a:ext cx="1757548" cy="2006930"/>
          </a:xfrm>
          <a:prstGeom prst="ellipse">
            <a:avLst/>
          </a:prstGeom>
          <a:noFill/>
          <a:ln w="57150" algn="ctr">
            <a:solidFill>
              <a:srgbClr val="7030A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840968" y="4975886"/>
            <a:ext cx="3434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Note Pin numbers and orientation</a:t>
            </a:r>
            <a:endParaRPr lang="en-US" sz="20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6709559" y="4125792"/>
            <a:ext cx="848600" cy="8500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6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8a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Important to cut out bigger power plug opening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Sonar module must be installed first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60" y="2460624"/>
            <a:ext cx="4224750" cy="33855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52127" y="2064854"/>
            <a:ext cx="3434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Cut out more with wire cutters and/or chisel tool</a:t>
            </a:r>
            <a:endParaRPr lang="en-US" sz="2000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569317" y="2795383"/>
            <a:ext cx="587047" cy="176474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530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8b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Kits are short a screw so only use </a:t>
            </a:r>
            <a:r>
              <a:rPr lang="en-US" b="1" u="sng" dirty="0" smtClean="0">
                <a:solidFill>
                  <a:srgbClr val="FF0000"/>
                </a:solidFill>
              </a:rPr>
              <a:t>one</a:t>
            </a:r>
            <a:r>
              <a:rPr lang="en-US" dirty="0" smtClean="0"/>
              <a:t> here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One screw only!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14" y="1726458"/>
            <a:ext cx="6103022" cy="38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35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Connect Battery holder to switch</a:t>
            </a:r>
          </a:p>
          <a:p>
            <a:pPr lvl="1"/>
            <a:r>
              <a:rPr lang="en-US" sz="2000" dirty="0" smtClean="0"/>
              <a:t>Plug in 2 pin header into red/black battery pack connector</a:t>
            </a:r>
          </a:p>
          <a:p>
            <a:pPr lvl="1"/>
            <a:r>
              <a:rPr lang="en-US" sz="2000" dirty="0" smtClean="0"/>
              <a:t>Optionally: One can remove red wire/strip some insulation and twist wires together to make connection (use tape to insulate)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Allow students to come up with their own solutions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4" y="2846090"/>
            <a:ext cx="3871357" cy="290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18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Prepare battery/switch wire wrap wire</a:t>
            </a:r>
          </a:p>
          <a:p>
            <a:pPr marL="687388" lvl="1" indent="-457200">
              <a:buFont typeface="+mj-lt"/>
              <a:buAutoNum type="arabicPeriod"/>
            </a:pPr>
            <a:r>
              <a:rPr lang="en-US" sz="2000" dirty="0" smtClean="0"/>
              <a:t>Watch video - </a:t>
            </a:r>
            <a:r>
              <a:rPr lang="en-US" sz="2000" dirty="0">
                <a:hlinkClick r:id="rId3"/>
              </a:rPr>
              <a:t>https://www.youtube.com/watch?v=8SSOKppwpAE</a:t>
            </a:r>
            <a:endParaRPr lang="en-US" sz="2000" dirty="0" smtClean="0"/>
          </a:p>
          <a:p>
            <a:pPr marL="687388" lvl="1" indent="-457200">
              <a:buFont typeface="+mj-lt"/>
              <a:buAutoNum type="arabicPeriod"/>
            </a:pPr>
            <a:r>
              <a:rPr lang="en-US" sz="2000" dirty="0" smtClean="0"/>
              <a:t>Strip the wire on both ends, about an inch</a:t>
            </a:r>
            <a:endParaRPr lang="en-US" sz="2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Allow students to come up with their own solutions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9" y="3258766"/>
            <a:ext cx="3788628" cy="28414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03" y="2763579"/>
            <a:ext cx="445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Stripper tool is inside wire wrap tool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53729" y="3155554"/>
            <a:ext cx="395944" cy="13293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70" y="3132911"/>
            <a:ext cx="3899505" cy="29246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44222" y="2259435"/>
            <a:ext cx="188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wire wrap tool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442200" y="2566422"/>
            <a:ext cx="0" cy="9911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305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Prepare battery/switch wire wrap wire</a:t>
            </a:r>
          </a:p>
          <a:p>
            <a:pPr marL="687388" lvl="1" indent="-457200">
              <a:buFont typeface="+mj-lt"/>
              <a:buAutoNum type="arabicPeriod"/>
            </a:pPr>
            <a:r>
              <a:rPr lang="en-US" sz="2000" dirty="0" smtClean="0"/>
              <a:t>Strip the wire on both ends, about an inch</a:t>
            </a:r>
            <a:endParaRPr lang="en-US" sz="2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Keep bare wires nice and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striaght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9" y="3258766"/>
            <a:ext cx="3788628" cy="28414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03" y="2763579"/>
            <a:ext cx="445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Stripper tool is inside wire wrap tool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53729" y="3155554"/>
            <a:ext cx="395944" cy="13293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70" y="3132911"/>
            <a:ext cx="3899505" cy="29246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20097" y="2201546"/>
            <a:ext cx="188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wire wrap tool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442200" y="2566422"/>
            <a:ext cx="0" cy="9911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20035" y="2193900"/>
            <a:ext cx="188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1 inch off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181600" y="2570878"/>
            <a:ext cx="2220686" cy="269212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81600" y="2570878"/>
            <a:ext cx="2113135" cy="17433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658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BikeWorks</a:t>
            </a:r>
            <a:r>
              <a:rPr lang="en-US" dirty="0" smtClean="0"/>
              <a:t> Robotics </a:t>
            </a:r>
            <a:r>
              <a:rPr lang="en-US" dirty="0"/>
              <a:t>Otto Build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39" y="3132911"/>
            <a:ext cx="3868780" cy="2901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Wrap wire onto battery red wire header</a:t>
            </a:r>
          </a:p>
          <a:p>
            <a:pPr lvl="1"/>
            <a:r>
              <a:rPr lang="en-US" sz="1600" dirty="0" smtClean="0"/>
              <a:t>There are 2 holes on end of wire wrap tool, wire goes in top and along channel while the post to wrap onto goes into the center hole</a:t>
            </a:r>
          </a:p>
          <a:p>
            <a:pPr lvl="1"/>
            <a:r>
              <a:rPr lang="en-US" sz="1600" dirty="0" smtClean="0"/>
              <a:t>** note bare wire is entirely through tool hole up to insulation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It is strange your first time…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03" y="2763579"/>
            <a:ext cx="445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Wire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through top hole and into channel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53729" y="3155554"/>
            <a:ext cx="179871" cy="17011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89003" y="2316493"/>
            <a:ext cx="398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Header post</a:t>
            </a:r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 into center hole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71" y="3062000"/>
            <a:ext cx="4031429" cy="302357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6600906" y="2678982"/>
            <a:ext cx="179871" cy="19047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517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t="28162" r="30589" b="25245"/>
          <a:stretch/>
        </p:blipFill>
        <p:spPr>
          <a:xfrm>
            <a:off x="2060073" y="2579600"/>
            <a:ext cx="4934790" cy="2696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Gently twirl the tool and slowly lift </a:t>
            </a:r>
            <a:r>
              <a:rPr lang="en-US" sz="2400" dirty="0" smtClean="0"/>
              <a:t>tool away</a:t>
            </a:r>
          </a:p>
          <a:p>
            <a:r>
              <a:rPr lang="en-US" sz="2400" dirty="0" smtClean="0"/>
              <a:t>When all wire is wrapped push tool all the way in to scrunch the wire nicely as in picture</a:t>
            </a: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Clean connection is what you want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350413" y="2041270"/>
            <a:ext cx="1036214" cy="19063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360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9" t="20383" r="28362" b="25849"/>
          <a:stretch/>
        </p:blipFill>
        <p:spPr>
          <a:xfrm>
            <a:off x="334903" y="3204466"/>
            <a:ext cx="3155888" cy="2135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attaching other end to switch</a:t>
            </a: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Ohm out the switch as exercise in connectivity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0659" y="2440281"/>
            <a:ext cx="412460" cy="197309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30659" y="2440281"/>
            <a:ext cx="488427" cy="17049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284" y="1824967"/>
            <a:ext cx="4457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The two outside post an a single side is what you will be connecting too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20" y="2743525"/>
            <a:ext cx="4052480" cy="3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331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 attaching other end to Pin 11 V on the </a:t>
            </a:r>
            <a:r>
              <a:rPr lang="en-US" sz="2400" dirty="0" err="1" smtClean="0"/>
              <a:t>nano</a:t>
            </a:r>
            <a:r>
              <a:rPr lang="en-US" sz="2400" dirty="0" smtClean="0"/>
              <a:t> board</a:t>
            </a: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V is Vin, middle row of posts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5" y="2170060"/>
            <a:ext cx="4403149" cy="3302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350" y="2170060"/>
            <a:ext cx="4403149" cy="33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08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9h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Wire wrap is finished showing switch in series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54" y="1390721"/>
            <a:ext cx="6123028" cy="45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7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female to female cables provided to attach battery ground (black wire) to </a:t>
            </a:r>
            <a:r>
              <a:rPr lang="en-US" sz="2400" dirty="0" err="1" smtClean="0"/>
              <a:t>nano</a:t>
            </a:r>
            <a:r>
              <a:rPr lang="en-US" sz="2400" dirty="0" smtClean="0"/>
              <a:t> board ground, pin 11 G</a:t>
            </a: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is Ground, outside row of posts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0" y="2685143"/>
            <a:ext cx="4412340" cy="3309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2" t="8735" r="2814"/>
          <a:stretch/>
        </p:blipFill>
        <p:spPr>
          <a:xfrm>
            <a:off x="5370287" y="2669238"/>
            <a:ext cx="3433245" cy="33251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061029" y="2374426"/>
            <a:ext cx="667657" cy="17476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0398" y="2005094"/>
            <a:ext cx="445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Attach Grey wire to black 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8330" y="1971376"/>
            <a:ext cx="445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Pin 11, G for ground row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84323" y="2401810"/>
            <a:ext cx="424807" cy="170573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8651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293" y="3077027"/>
            <a:ext cx="3749526" cy="2812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11" y="3077027"/>
            <a:ext cx="3773713" cy="2830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Tape the open metal on the battery connector with electrical or blue masking tape to keep insulated </a:t>
            </a:r>
          </a:p>
          <a:p>
            <a:r>
              <a:rPr lang="en-US" sz="2400" dirty="0" smtClean="0"/>
              <a:t>Optionally: At home connect wires via wire splicing</a:t>
            </a:r>
          </a:p>
          <a:p>
            <a:pPr lvl="1"/>
            <a:r>
              <a:rPr lang="en-US" sz="1200" dirty="0">
                <a:hlinkClick r:id="rId5"/>
              </a:rPr>
              <a:t>https://www.youtube.com/watch?v=O-ymw7d_nYo</a:t>
            </a:r>
            <a:endParaRPr lang="en-US" sz="12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Feel free to do wire splice at home to improve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888343" y="4717143"/>
            <a:ext cx="2046514" cy="180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386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9k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Put piezo speaker and switch into the base</a:t>
            </a:r>
            <a:endParaRPr lang="en-US" sz="12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If too tight of fit, scrape plastic on robot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243" y="1579417"/>
            <a:ext cx="2309584" cy="45070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545777" y="2639417"/>
            <a:ext cx="1459681" cy="5194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74827" y="2270085"/>
            <a:ext cx="283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Holds Switch in place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09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353" y="1212458"/>
            <a:ext cx="4095750" cy="4776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Connect Piezo speaker to Pins 13</a:t>
            </a:r>
          </a:p>
          <a:p>
            <a:pPr lvl="1"/>
            <a:r>
              <a:rPr lang="en-US" sz="1800" dirty="0" smtClean="0"/>
              <a:t>(+) on speaker goes to Pin 13 S</a:t>
            </a:r>
          </a:p>
          <a:p>
            <a:pPr lvl="1"/>
            <a:r>
              <a:rPr lang="en-US" sz="1800" dirty="0" smtClean="0"/>
              <a:t>Other speaker pin to Pin 13 G</a:t>
            </a:r>
          </a:p>
          <a:p>
            <a:r>
              <a:rPr lang="en-US" sz="2200" dirty="0" smtClean="0"/>
              <a:t>Connect Sonar to Pins 8/9</a:t>
            </a:r>
          </a:p>
          <a:p>
            <a:pPr lvl="1"/>
            <a:r>
              <a:rPr lang="en-US" sz="1800" dirty="0" smtClean="0"/>
              <a:t>Note Echo and Trigger pins can be</a:t>
            </a:r>
            <a:br>
              <a:rPr lang="en-US" sz="1800" dirty="0" smtClean="0"/>
            </a:br>
            <a:r>
              <a:rPr lang="en-US" sz="1800" dirty="0" smtClean="0"/>
              <a:t>swapped, easy change in code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Some Sonars have echo/trigger swapped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58525" y="1806240"/>
            <a:ext cx="1511002" cy="168940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23869" y="4485693"/>
            <a:ext cx="2861295" cy="387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2817" y="4054012"/>
            <a:ext cx="2834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Don’t do this we are connected to Pin 11</a:t>
            </a:r>
            <a:endParaRPr lang="en-US" b="1" dirty="0" smtClean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123869" y="3565960"/>
            <a:ext cx="2861295" cy="957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35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Place battery pack (with batteries) into base</a:t>
            </a:r>
            <a:endParaRPr lang="en-US" sz="800" dirty="0"/>
          </a:p>
          <a:p>
            <a:pPr lvl="1"/>
            <a:r>
              <a:rPr lang="en-US" sz="1800" dirty="0" smtClean="0"/>
              <a:t>Note you may want to test your spread before final assembly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Good idea to test some code before assembly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120" y="2557310"/>
            <a:ext cx="3354000" cy="31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00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6538" y="1039813"/>
            <a:ext cx="8732364" cy="5399087"/>
          </a:xfrm>
        </p:spPr>
        <p:txBody>
          <a:bodyPr>
            <a:normAutofit/>
          </a:bodyPr>
          <a:lstStyle/>
          <a:p>
            <a:r>
              <a:rPr lang="en-US" dirty="0" smtClean="0"/>
              <a:t>Build Preparations</a:t>
            </a:r>
          </a:p>
          <a:p>
            <a:pPr lvl="1"/>
            <a:r>
              <a:rPr lang="en-US" dirty="0" smtClean="0"/>
              <a:t>Need small screwdrivers for the servo horn screws</a:t>
            </a:r>
          </a:p>
          <a:p>
            <a:pPr lvl="2"/>
            <a:r>
              <a:rPr lang="en-US" dirty="0"/>
              <a:t>Should order 4 of these magnetized screw drivers, will be good for any kit too</a:t>
            </a:r>
          </a:p>
          <a:p>
            <a:pPr lvl="3"/>
            <a:r>
              <a:rPr lang="en-US" dirty="0">
                <a:hlinkClick r:id="rId3"/>
              </a:rPr>
              <a:t>https://www.amazon.com/ORIA-Screwdriver-Professional-Precision-Smartphone/dp/B01E16J6RQ/ref=sr_1_8?keywords=JIS+%</a:t>
            </a:r>
            <a:r>
              <a:rPr lang="en-US" dirty="0" smtClean="0">
                <a:hlinkClick r:id="rId3"/>
              </a:rPr>
              <a:t>23000&amp;qid=1556738854&amp;s=gateway&amp;sr=8-8</a:t>
            </a:r>
            <a:endParaRPr lang="en-US" dirty="0" smtClean="0"/>
          </a:p>
          <a:p>
            <a:pPr lvl="1"/>
            <a:r>
              <a:rPr lang="en-US" dirty="0" smtClean="0"/>
              <a:t>Need </a:t>
            </a:r>
            <a:r>
              <a:rPr lang="en-US" dirty="0"/>
              <a:t>to install the </a:t>
            </a:r>
            <a:r>
              <a:rPr lang="en-US" dirty="0" smtClean="0"/>
              <a:t>CH341SER driver since the kit comes with the Arduino </a:t>
            </a:r>
            <a:r>
              <a:rPr lang="en-US" dirty="0" err="1" smtClean="0"/>
              <a:t>nano</a:t>
            </a:r>
            <a:r>
              <a:rPr lang="en-US" dirty="0" smtClean="0"/>
              <a:t> knockoff, it is a Chinese manufacture so only to be installed on personal computers</a:t>
            </a:r>
          </a:p>
          <a:p>
            <a:pPr lvl="2"/>
            <a:r>
              <a:rPr lang="en-US" dirty="0" smtClean="0"/>
              <a:t>Linux laptops/computers have the driver already installed</a:t>
            </a:r>
          </a:p>
          <a:p>
            <a:pPr lvl="1"/>
            <a:r>
              <a:rPr lang="en-US" dirty="0" smtClean="0"/>
              <a:t>Otto DIY code, 3D printed parts and instructions are on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github.com/OttoDIY/DIY</a:t>
            </a:r>
            <a:endParaRPr lang="en-US" dirty="0" smtClean="0"/>
          </a:p>
          <a:p>
            <a:pPr lvl="1"/>
            <a:r>
              <a:rPr lang="en-US" dirty="0" smtClean="0"/>
              <a:t>Kit is missing servo horn screws needed (8mm servo horn screw)</a:t>
            </a:r>
          </a:p>
          <a:p>
            <a:pPr lvl="2"/>
            <a:r>
              <a:rPr lang="en-US" dirty="0" smtClean="0"/>
              <a:t>maybe hard to tell screw size but these can be extra motors too</a:t>
            </a:r>
          </a:p>
          <a:p>
            <a:pPr lvl="3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www.amazon.com/Longruner-Helicopter-Airplane-Controls-KY66-5/dp/B01NA80LUR/ref=sr_1_8?keywords=9g%2Bservo&amp;qid=1556738416&amp;s=gateway&amp;sr=8-8&amp;th=1</a:t>
            </a:r>
            <a:r>
              <a:rPr lang="en-US" dirty="0" smtClean="0"/>
              <a:t>	</a:t>
            </a:r>
          </a:p>
          <a:p>
            <a:pPr lvl="1"/>
            <a:endParaRPr lang="en-US" dirty="0"/>
          </a:p>
          <a:p>
            <a:pPr marL="230188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CAD1-5E71-480F-A171-807A607ED818}" type="datetime1">
              <a:rPr lang="en-US" smtClean="0"/>
              <a:pPr/>
              <a:t>6/7/2019</a:t>
            </a:fld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Line 28"/>
          <p:cNvSpPr>
            <a:spLocks noChangeShapeType="1"/>
          </p:cNvSpPr>
          <p:nvPr/>
        </p:nvSpPr>
        <p:spPr bwMode="auto">
          <a:xfrm>
            <a:off x="8580438" y="6438900"/>
            <a:ext cx="0" cy="200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Put top/head on and program away!</a:t>
            </a:r>
            <a:endParaRPr lang="en-US" sz="18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Good idea to test some code before assembly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85" y="1574876"/>
            <a:ext cx="4192500" cy="447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Programming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/>
              <a:t>Copy </a:t>
            </a:r>
            <a:r>
              <a:rPr lang="en-US" sz="2400" dirty="0" err="1" smtClean="0"/>
              <a:t>RobotClass</a:t>
            </a:r>
            <a:r>
              <a:rPr lang="en-US" sz="2400" dirty="0" smtClean="0"/>
              <a:t>\DIY\libraries  </a:t>
            </a:r>
            <a:r>
              <a:rPr lang="en-US" sz="2400" dirty="0"/>
              <a:t>folder  into </a:t>
            </a:r>
            <a:r>
              <a:rPr lang="en-US" sz="2400" dirty="0" err="1" smtClean="0"/>
              <a:t>MyDocuments</a:t>
            </a:r>
            <a:r>
              <a:rPr lang="en-US" sz="2400" dirty="0" smtClean="0"/>
              <a:t>\Arduino\libraries</a:t>
            </a:r>
            <a:endParaRPr lang="en-US" sz="1400" dirty="0" smtClean="0"/>
          </a:p>
          <a:p>
            <a:pPr marL="230188" lvl="1" indent="0">
              <a:buNone/>
            </a:pPr>
            <a:endParaRPr lang="en-US" sz="14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Copy Otto Libraries before compiling Otto examples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0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Programming 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/>
              <a:t>Code examples under </a:t>
            </a:r>
            <a:r>
              <a:rPr lang="en-US" sz="2400" dirty="0" err="1"/>
              <a:t>RobotClass</a:t>
            </a:r>
            <a:r>
              <a:rPr lang="en-US" sz="2400" dirty="0"/>
              <a:t>\DIY</a:t>
            </a:r>
          </a:p>
          <a:p>
            <a:r>
              <a:rPr lang="en-US" sz="2400" dirty="0" smtClean="0"/>
              <a:t>Start with playing music</a:t>
            </a:r>
          </a:p>
          <a:p>
            <a:pPr lvl="1"/>
            <a:r>
              <a:rPr lang="en-US" sz="1400" dirty="0" err="1" smtClean="0"/>
              <a:t>Otto_MarioBros</a:t>
            </a:r>
            <a:endParaRPr lang="en-US" sz="1400" dirty="0" smtClean="0"/>
          </a:p>
          <a:p>
            <a:pPr lvl="1"/>
            <a:r>
              <a:rPr lang="en-US" sz="1400" dirty="0" err="1" smtClean="0"/>
              <a:t>Otto_jingle</a:t>
            </a:r>
            <a:endParaRPr lang="en-US" sz="1400" dirty="0" smtClean="0"/>
          </a:p>
          <a:p>
            <a:pPr lvl="1"/>
            <a:r>
              <a:rPr lang="en-US" sz="1400" dirty="0" err="1" smtClean="0"/>
              <a:t>Otto_happybirthday</a:t>
            </a:r>
            <a:endParaRPr lang="en-US" sz="1400" dirty="0" smtClean="0"/>
          </a:p>
          <a:p>
            <a:pPr marL="230188" lvl="1" indent="0">
              <a:buNone/>
            </a:pPr>
            <a:endParaRPr lang="en-US" sz="14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Try making your own music!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753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Programming Movement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>
            <a:normAutofit/>
          </a:bodyPr>
          <a:lstStyle/>
          <a:p>
            <a:r>
              <a:rPr lang="en-US" sz="2400" dirty="0"/>
              <a:t>Code examples under </a:t>
            </a:r>
            <a:r>
              <a:rPr lang="en-US" sz="2400" dirty="0" err="1"/>
              <a:t>RobotClass</a:t>
            </a:r>
            <a:r>
              <a:rPr lang="en-US" sz="2400" dirty="0"/>
              <a:t>\DIY</a:t>
            </a:r>
          </a:p>
          <a:p>
            <a:r>
              <a:rPr lang="en-US" sz="2400" dirty="0" smtClean="0"/>
              <a:t>Start with these</a:t>
            </a:r>
          </a:p>
          <a:p>
            <a:pPr lvl="1"/>
            <a:r>
              <a:rPr lang="en-US" sz="1400" dirty="0" err="1" smtClean="0"/>
              <a:t>Otto_avoid_mhs</a:t>
            </a:r>
            <a:endParaRPr lang="en-US" sz="1400" dirty="0" smtClean="0"/>
          </a:p>
          <a:p>
            <a:pPr lvl="1"/>
            <a:r>
              <a:rPr lang="en-US" sz="1400" dirty="0" err="1" smtClean="0"/>
              <a:t>Otto_smooth_criminal_US</a:t>
            </a:r>
            <a:endParaRPr lang="en-US" sz="1400" dirty="0" smtClean="0"/>
          </a:p>
          <a:p>
            <a:pPr lvl="1"/>
            <a:r>
              <a:rPr lang="en-US" sz="1400" dirty="0" err="1"/>
              <a:t>Otto_singleladies</a:t>
            </a:r>
            <a:endParaRPr lang="en-US" sz="14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538" y="6226092"/>
            <a:ext cx="7643973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Can you make your own movements?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058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DIY Interactive 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Arduino Nano controlling servo motors and detecting distance with sonar sensor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2" descr="Image result for otto diy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8"/>
          <a:stretch/>
        </p:blipFill>
        <p:spPr bwMode="auto">
          <a:xfrm>
            <a:off x="4212692" y="2434110"/>
            <a:ext cx="3329410" cy="359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5"/>
          <a:stretch/>
        </p:blipFill>
        <p:spPr bwMode="auto">
          <a:xfrm>
            <a:off x="922669" y="2434110"/>
            <a:ext cx="3055944" cy="420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4863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Sonar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7" y="1039813"/>
            <a:ext cx="8022245" cy="2394051"/>
          </a:xfrm>
        </p:spPr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ltrasonic sensor that measures </a:t>
            </a:r>
            <a:r>
              <a:rPr lang="en-US" dirty="0"/>
              <a:t>distance by using ultrasonic waves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74" name="Picture 2" descr="https://www.electrodragon.com/w/images/8/84/Frequency.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03" y="3882924"/>
            <a:ext cx="5749048" cy="27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utline and detection princi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329" y="1876280"/>
            <a:ext cx="4637932" cy="136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1861" y="2742393"/>
                <a:ext cx="1324080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𝑇𝐶</m:t>
                      </m:r>
                    </m:oMath>
                  </m:oMathPara>
                </a14:m>
                <a:endParaRPr lang="en-US" sz="2400" dirty="0" smtClean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61" y="2742393"/>
                <a:ext cx="1324080" cy="6914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3454560"/>
            <a:ext cx="380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T: Time from emission to reception 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C: Speed of ultrasonic wave</a:t>
            </a:r>
          </a:p>
        </p:txBody>
      </p:sp>
      <p:pic>
        <p:nvPicPr>
          <p:cNvPr id="3080" name="Picture 8" descr="https://cdn.shopify.com/s/files/1/1978/9859/products/01_1__3_1024x1024.jpg?v=149926655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13493" b="14272"/>
          <a:stretch/>
        </p:blipFill>
        <p:spPr bwMode="auto">
          <a:xfrm>
            <a:off x="6726645" y="1663430"/>
            <a:ext cx="2368211" cy="177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48352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Push motor all the way through to poke out other side</a:t>
            </a:r>
          </a:p>
          <a:p>
            <a:r>
              <a:rPr lang="en-US" dirty="0" smtClean="0"/>
              <a:t>Be careful not to strip screws</a:t>
            </a:r>
          </a:p>
          <a:p>
            <a:pPr lvl="1"/>
            <a:r>
              <a:rPr lang="en-US" dirty="0" smtClean="0"/>
              <a:t>Use the longer servo screws (8 mm)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68" y="3592258"/>
            <a:ext cx="3483000" cy="20715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05064" y="6215974"/>
            <a:ext cx="5859361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Don’t overtighten, plastic breaks easily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175" y="3648046"/>
            <a:ext cx="3354000" cy="20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13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Double check the movement of motors by hand</a:t>
            </a:r>
          </a:p>
          <a:p>
            <a:pPr lvl="1"/>
            <a:r>
              <a:rPr lang="en-US" dirty="0" smtClean="0"/>
              <a:t>Needs to be able to go close to 180 degrees</a:t>
            </a:r>
          </a:p>
          <a:p>
            <a:pPr lvl="1"/>
            <a:r>
              <a:rPr lang="en-US" dirty="0" smtClean="0"/>
              <a:t>If not done right you will have to reassemble later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Put on safety glasses to cut, flying plastic!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81" y="3563459"/>
            <a:ext cx="3457200" cy="198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500" y="3563459"/>
            <a:ext cx="3379800" cy="1814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393281" y="3258766"/>
            <a:ext cx="978319" cy="1614791"/>
          </a:xfrm>
          <a:prstGeom prst="ellipse">
            <a:avLst/>
          </a:prstGeom>
          <a:noFill/>
          <a:ln w="38100" algn="ctr">
            <a:solidFill>
              <a:srgbClr val="7030A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13" name="Straight Arrow Connector 12"/>
          <p:cNvCxnSpPr>
            <a:endCxn id="11" idx="7"/>
          </p:cNvCxnSpPr>
          <p:nvPr/>
        </p:nvCxnSpPr>
        <p:spPr>
          <a:xfrm flipH="1">
            <a:off x="1228328" y="3258766"/>
            <a:ext cx="893553" cy="2364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78574" y="2949447"/>
            <a:ext cx="240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Cut shorter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380150" y="4873557"/>
            <a:ext cx="877790" cy="8235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12380" y="5570138"/>
            <a:ext cx="3962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Note orientation of both parts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140102" y="2896232"/>
            <a:ext cx="324323" cy="105168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78935" y="2419673"/>
            <a:ext cx="2403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Smaller screw</a:t>
            </a:r>
          </a:p>
        </p:txBody>
      </p:sp>
    </p:spTree>
    <p:extLst>
      <p:ext uri="{BB962C8B-B14F-4D97-AF65-F5344CB8AC3E}">
        <p14:creationId xmlns:p14="http://schemas.microsoft.com/office/powerpoint/2010/main" val="3525519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Double check the movement of motors by hand</a:t>
            </a:r>
          </a:p>
          <a:p>
            <a:pPr lvl="1"/>
            <a:r>
              <a:rPr lang="en-US" dirty="0" smtClean="0"/>
              <a:t>Needs to be able to go close to 180 degrees</a:t>
            </a:r>
          </a:p>
          <a:p>
            <a:pPr lvl="1"/>
            <a:r>
              <a:rPr lang="en-US" dirty="0" smtClean="0"/>
              <a:t>If not done right you will have to reassemble later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Plastic bag hack might not be best in long run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38" y="3878734"/>
            <a:ext cx="3689400" cy="113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35" y="2594692"/>
            <a:ext cx="3552970" cy="297544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719426" y="3323687"/>
            <a:ext cx="1518094" cy="35336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04243" y="2923577"/>
            <a:ext cx="221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Put wires in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9370" y="5319445"/>
            <a:ext cx="7168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Roll up one of the small plastic bags and stuff on this side to hold in motor better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848272" y="4448084"/>
            <a:ext cx="616153" cy="14246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762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1" y="3742588"/>
            <a:ext cx="3044400" cy="1524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Otto </a:t>
            </a:r>
            <a:r>
              <a:rPr lang="en-US" dirty="0" smtClean="0"/>
              <a:t>Step 4a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538" y="1039813"/>
            <a:ext cx="8566994" cy="2218953"/>
          </a:xfrm>
        </p:spPr>
        <p:txBody>
          <a:bodyPr/>
          <a:lstStyle/>
          <a:p>
            <a:r>
              <a:rPr lang="en-US" dirty="0" smtClean="0"/>
              <a:t>M2 bolt would be better than using the servo horn screws</a:t>
            </a:r>
          </a:p>
          <a:p>
            <a:pPr lvl="1"/>
            <a:r>
              <a:rPr lang="en-US" dirty="0" smtClean="0"/>
              <a:t>Need 2 M2x 10mm bolts and nuts per kit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322A-2CDA-45E0-AD6E-1642B6DA8D34}" type="datetime1">
              <a:rPr lang="en-US" smtClean="0"/>
              <a:pPr/>
              <a:t>6/7/2019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7DBB9-07C6-49AB-BFD5-E737C7E241F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9515" y="6226092"/>
            <a:ext cx="6750996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For M2 bolt screw all the way in first before nut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024864" y="3500055"/>
            <a:ext cx="414558" cy="113081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3832" y="2667174"/>
            <a:ext cx="528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Replace with M2 x 10mm bolt and nut for more secure attachment than long servo screw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02847" y="3398609"/>
            <a:ext cx="221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Do for both legs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852530" y="4630873"/>
            <a:ext cx="997951" cy="780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41983" y="5374282"/>
            <a:ext cx="2215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Use tweezers for nut</a:t>
            </a:r>
          </a:p>
        </p:txBody>
      </p:sp>
    </p:spTree>
    <p:extLst>
      <p:ext uri="{BB962C8B-B14F-4D97-AF65-F5344CB8AC3E}">
        <p14:creationId xmlns:p14="http://schemas.microsoft.com/office/powerpoint/2010/main" val="55113485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lank">
  <a:themeElements>
    <a:clrScheme name="Raytheon Corporate">
      <a:dk1>
        <a:srgbClr val="000000"/>
      </a:dk1>
      <a:lt1>
        <a:srgbClr val="FFFFFF"/>
      </a:lt1>
      <a:dk2>
        <a:srgbClr val="000000"/>
      </a:dk2>
      <a:lt2>
        <a:srgbClr val="B5B5B5"/>
      </a:lt2>
      <a:accent1>
        <a:srgbClr val="95A289"/>
      </a:accent1>
      <a:accent2>
        <a:srgbClr val="DAD9AD"/>
      </a:accent2>
      <a:accent3>
        <a:srgbClr val="7C96A1"/>
      </a:accent3>
      <a:accent4>
        <a:srgbClr val="CE1126"/>
      </a:accent4>
      <a:accent5>
        <a:srgbClr val="AC9F89"/>
      </a:accent5>
      <a:accent6>
        <a:srgbClr val="666465"/>
      </a:accent6>
      <a:hlink>
        <a:srgbClr val="7C96A1"/>
      </a:hlink>
      <a:folHlink>
        <a:srgbClr val="666465"/>
      </a:folHlink>
    </a:clrScheme>
    <a:fontScheme name="Raytheo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B5B5B5"/>
        </a:solidFill>
        <a:ln w="12700" algn="ctr">
          <a:noFill/>
          <a:miter lim="800000"/>
          <a:headEnd/>
          <a:tailEnd/>
        </a:ln>
      </a:spPr>
      <a:bodyPr wrap="none" anchor="ctr"/>
      <a:lstStyle>
        <a:defPPr>
          <a:defRPr dirty="0" err="1" smtClean="0"/>
        </a:defPPr>
      </a:lstStyle>
    </a:spDef>
    <a:lnDef>
      <a:spPr>
        <a:ln w="12700">
          <a:solidFill>
            <a:srgbClr val="B5B5B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dXNlclNlbGVjdGVkIiAvPjxVc2VyTmFtZT5VU1wxMTIwMTU5PC9Vc2VyTmFtZT48RGF0ZVRpbWU+My8zMS8yMDE3IDQ6NDY6NTggQU08L0RhdGVUaW1lPjxMYWJlbFN0cmluZz5UaGlzIGFydGlmYWN0IGhhcyBubyBjbGFzc2lmaWNhdGlvbi48L0xhYmVsU3RyaW5nPjwvaXRlbT48L2xhYmVsSGlzdG9yeT4=</Value>
</WrappedLabelHistory>
</file>

<file path=customXml/item2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/>
</file>

<file path=customXml/itemProps1.xml><?xml version="1.0" encoding="utf-8"?>
<ds:datastoreItem xmlns:ds="http://schemas.openxmlformats.org/officeDocument/2006/customXml" ds:itemID="{F57A4626-23FD-4B71-A5ED-D3808D9587BC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422F4172-EFEF-4764-B178-46E14DCF422F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26914</TotalTime>
  <Words>1261</Words>
  <Application>Microsoft Office PowerPoint</Application>
  <PresentationFormat>On-screen Show (4:3)</PresentationFormat>
  <Paragraphs>296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Cambria Math</vt:lpstr>
      <vt:lpstr>Wingdings</vt:lpstr>
      <vt:lpstr>blank</vt:lpstr>
      <vt:lpstr>PowerPoint Presentation</vt:lpstr>
      <vt:lpstr>BikeWorks Robotics Otto Build</vt:lpstr>
      <vt:lpstr>Introduction</vt:lpstr>
      <vt:lpstr>Otto DIY Interactive Robot</vt:lpstr>
      <vt:lpstr>Sonar Sensor</vt:lpstr>
      <vt:lpstr>Otto Step 1</vt:lpstr>
      <vt:lpstr>Otto Step 2</vt:lpstr>
      <vt:lpstr>Otto Step 3</vt:lpstr>
      <vt:lpstr>Otto Step 4a</vt:lpstr>
      <vt:lpstr>Otto Step 4b</vt:lpstr>
      <vt:lpstr>Otto Step 5</vt:lpstr>
      <vt:lpstr>Otto Step 6a</vt:lpstr>
      <vt:lpstr>Otto Step 6b</vt:lpstr>
      <vt:lpstr>Otto Step 7</vt:lpstr>
      <vt:lpstr>Otto Step 8a</vt:lpstr>
      <vt:lpstr>Otto Step 8b</vt:lpstr>
      <vt:lpstr>Otto Step 9a</vt:lpstr>
      <vt:lpstr>Otto Step 9b</vt:lpstr>
      <vt:lpstr>Otto Step 9c</vt:lpstr>
      <vt:lpstr>Otto Step 9d</vt:lpstr>
      <vt:lpstr>Otto Step 9e</vt:lpstr>
      <vt:lpstr>Otto Step 9f</vt:lpstr>
      <vt:lpstr>Otto Step 9g</vt:lpstr>
      <vt:lpstr>Otto Step 9h</vt:lpstr>
      <vt:lpstr>Otto Step 9i</vt:lpstr>
      <vt:lpstr>Otto Step 9j</vt:lpstr>
      <vt:lpstr>Otto Step 9k</vt:lpstr>
      <vt:lpstr>Otto Step 10</vt:lpstr>
      <vt:lpstr>Otto Step 11</vt:lpstr>
      <vt:lpstr>Otto Step 12</vt:lpstr>
      <vt:lpstr>Otto Programming Setup</vt:lpstr>
      <vt:lpstr>Otto Programming Music</vt:lpstr>
      <vt:lpstr>Otto Programming Movement</vt:lpstr>
    </vt:vector>
  </TitlesOfParts>
  <Company>Raytheon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[rtnipcontrolcode:rtnipcontrolcodenone||rtnexportcontrolcountry:rtnexportcontrolcountrynone|rtnexportcontrolcode:rtnexportcontrolcodenone||]</dc:subject>
  <dc:creator>Thomas, Scott D</dc:creator>
  <cp:keywords>[rtnipcontrolcode:rtnipcontrolcodenone||rtnexportcontrolcountry:rtnexportcontrolcountrynone|rtnexportcontrolcode:rtnexportcontrolcodenone||]</cp:keywords>
  <dc:description>Template: Mark Johnson, Silver Fox Productions
Formatting:
Event Date:
Event Location:
Audience Type: Internal</dc:description>
  <cp:lastModifiedBy>Ben Loftin</cp:lastModifiedBy>
  <cp:revision>119</cp:revision>
  <dcterms:created xsi:type="dcterms:W3CDTF">2015-03-25T23:12:47Z</dcterms:created>
  <dcterms:modified xsi:type="dcterms:W3CDTF">2019-06-18T06:21:14Z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51d3a716-14c0-431e-9ca5-49471f381811</vt:lpwstr>
  </property>
  <property fmtid="{D5CDD505-2E9C-101B-9397-08002B2CF9AE}" pid="3" name="bjDocumentSecurityLabel">
    <vt:lpwstr>This artifact has no classification.</vt:lpwstr>
  </property>
  <property fmtid="{D5CDD505-2E9C-101B-9397-08002B2CF9AE}" pid="4" name="bjSaver">
    <vt:lpwstr>Iz75B7SO2V6p6v6XyEfspyJUch+8fkep</vt:lpwstr>
  </property>
  <property fmtid="{D5CDD505-2E9C-101B-9397-08002B2CF9AE}" pid="5" name="rtnexportcontrolcode">
    <vt:lpwstr>rtnexportcontrolcodenone</vt:lpwstr>
  </property>
  <property fmtid="{D5CDD505-2E9C-101B-9397-08002B2CF9AE}" pid="6" name="rtnexportcontrolcountry">
    <vt:lpwstr>rtnexportcontrolcountrynone</vt:lpwstr>
  </property>
  <property fmtid="{D5CDD505-2E9C-101B-9397-08002B2CF9AE}" pid="7" name="rtnipcontrolcode">
    <vt:lpwstr>rtnipcontrolcodenone</vt:lpwstr>
  </property>
  <property fmtid="{D5CDD505-2E9C-101B-9397-08002B2CF9AE}" pid="8" name="bjLabelHistoryID">
    <vt:lpwstr>{F57A4626-23FD-4B71-A5ED-D3808D9587BC}</vt:lpwstr>
  </property>
</Properties>
</file>